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8" r:id="rId3"/>
    <p:sldId id="271" r:id="rId4"/>
    <p:sldId id="267" r:id="rId5"/>
    <p:sldId id="274" r:id="rId6"/>
    <p:sldId id="273" r:id="rId7"/>
    <p:sldId id="270" r:id="rId8"/>
    <p:sldId id="268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D81670-74AC-944B-9D7A-9931A50018E3}" name="Bonnin_Linda" initials="B" userId="S::bonninl@rhodes.edu::6ad33e83-57de-403c-a005-1ba6016aeb04" providerId="AD"/>
  <p188:author id="{EA2A2AB3-2FC9-B621-42B7-E45D0A11C003}" name="Wiggins_Troy" initials="W" userId="S::wigginst@rhodes.edu::cbbf0d1a-24d9-4b70-b078-5e46a79ef3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404"/>
    <p:restoredTop sz="94654"/>
  </p:normalViewPr>
  <p:slideViewPr>
    <p:cSldViewPr snapToGrid="0" snapToObjects="1">
      <p:cViewPr varScale="1">
        <p:scale>
          <a:sx n="96" d="100"/>
          <a:sy n="96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9845-DE57-EC42-B882-9029F5DFC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251BA-476C-7843-AC72-59DE2DDD4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E567-705B-544D-B6CC-72F4673A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3060F-A1E3-4D46-9CFD-550845879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F6203-3F6B-564D-83C1-73C06BBF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0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B9565-2C30-FE41-B3BB-56FAD3689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E2A35-E5AA-5642-9202-13F956759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0167-9A42-5A47-94D9-26F927EE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5BEB9-60B6-B747-8AF9-479822F8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8F4B-2418-914C-90DF-AE23D27D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4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18CDE-B199-284B-98B4-0E2E9110E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CFB3D-8259-7E43-9B39-745498A29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9966-AA37-B24F-A96B-A70135A1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377D0-5822-DE4C-9E24-DEE48454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9AFE-D590-0D44-9392-0D2226C8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5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A4AA-89B6-FF45-9ADD-FDBF7404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6759B-C14A-264C-B3C8-9DF94CFD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408C7-99DB-3B47-AEC8-94CE4A90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30A2-BE6F-514B-AC0D-D740CC3A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BE40-0101-DD4D-87C8-565C0B1D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618C-63EE-384F-B4A1-589977CF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02D99-9198-4043-8EB0-3CCD8ED33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4CCB3-116A-EC42-A1CD-91A6A31CA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E058-EDD4-7E49-AB9B-7FC16432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4D2FE-479E-C545-9319-F605F3E5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9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28783-88DF-5741-B83A-C08FCABA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9C4AF-8E75-524D-A352-D44864E11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15C84-5EC1-DC45-BC48-4A5C9E4B5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A00A7-1EFB-9C4D-9FE5-7695B9D2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4659C-C36F-F74F-8FD0-59F7C8B3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9E56B-B6C4-0D45-A05F-D10ABFE7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6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678E-220F-1446-9392-7CC517EF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1710D-25E0-7B45-9A96-613E44340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49CC6-B9DF-554A-909E-D78EE1B7A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5A3CA6-6899-714E-A638-FA192F27A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DFCB7-9DBC-FF4D-82E7-837BAB9BF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0C5D4-E1E2-EB46-A527-FF15AF5E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40E5E0-DDB9-2941-A4B5-45D4335E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EE0EC-A51C-5443-A710-4AEA4A52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6FB7-394D-8C41-9B78-1134478E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3FD42-2C61-1E40-B9EE-9EDA4762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71FA3-AEE3-164B-A964-DE59BC01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94C94-0F9A-474D-9E3F-FD4D9B0C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05059-5AA9-6E48-927C-398603AC2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44E97-077B-4440-BC48-24BA926F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588FA-8648-C043-9EE6-612BA00D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3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A5B7-9E11-AC47-AF00-C45E3564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E64AF-5FEC-A944-AF0A-AC7A1112B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F5E89-A9FA-4F49-98C8-71B1040B5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4B455-463A-5946-8965-8E7D1298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F018-3A98-344E-AF76-A3CCF580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0D2CC-7BBC-B14A-8EFF-F3447796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D142-C51A-C949-BEF6-742C55E6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14FCD-FB68-6647-8860-701A79DF6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3362F-9FA9-3247-BD6F-879DD7739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E79D4-CCCE-1C47-8F47-4A144D2F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597D7-C89E-CA44-B4DA-867A1F29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8E7A4-D598-7A4F-93A2-0839F43B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6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ED8C7-0DCD-324E-8F58-1E725200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EC0CE-E5A7-C140-A828-323F9CE6A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887E6-4476-534E-A558-4BB921417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35CB2-702E-1548-8042-8346D4244CF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0DFB8-8E69-254D-8B0B-E028AAEBB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2BBAE-7BB2-884E-8C82-233249DF4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1585-54BA-414E-AE32-FCCC267E62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44250-2348-9D4E-82C1-519A963ADC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400"/>
            <a:ext cx="12192000" cy="1143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46A35A7-E224-4647-8067-C0A5DDAA3F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8B21E0-75FD-B81B-2F68-D377AD9A522C}"/>
              </a:ext>
            </a:extLst>
          </p:cNvPr>
          <p:cNvSpPr txBox="1"/>
          <p:nvPr/>
        </p:nvSpPr>
        <p:spPr>
          <a:xfrm>
            <a:off x="304800" y="6114421"/>
            <a:ext cx="322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i="1" dirty="0">
                <a:solidFill>
                  <a:schemeClr val="bg1"/>
                </a:solidFill>
              </a:rPr>
              <a:t>A Place Like No Other</a:t>
            </a:r>
          </a:p>
        </p:txBody>
      </p:sp>
      <p:pic>
        <p:nvPicPr>
          <p:cNvPr id="3" name="Picture 2" descr="A group of people walking in a park&#10;&#10;Description automatically generated with medium confidence">
            <a:extLst>
              <a:ext uri="{FF2B5EF4-FFF2-40B4-BE49-F238E27FC236}">
                <a16:creationId xmlns:a16="http://schemas.microsoft.com/office/drawing/2014/main" id="{32A70F74-A2A6-F816-0C2D-1039D3C06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2937"/>
          <a:stretch/>
        </p:blipFill>
        <p:spPr>
          <a:xfrm>
            <a:off x="0" y="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48E-B2FB-4AA0-FB4F-0C62D81F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12" y="468351"/>
            <a:ext cx="8271803" cy="1048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+mj-lt"/>
              </a:rPr>
              <a:t>A Place Like No Other</a:t>
            </a:r>
            <a:endParaRPr lang="en-US" sz="4400" dirty="0"/>
          </a:p>
          <a:p>
            <a:pPr marL="0" indent="0">
              <a:buNone/>
            </a:pPr>
            <a:endParaRPr lang="en-US" sz="3200" b="0" i="0" dirty="0">
              <a:solidFill>
                <a:srgbClr val="212721"/>
              </a:solidFill>
              <a:effectLst/>
            </a:endParaRP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7" name="Picture 6" descr="A picture containing outdoor, sky, building, cloud&#10;&#10;Description automatically generated">
            <a:extLst>
              <a:ext uri="{FF2B5EF4-FFF2-40B4-BE49-F238E27FC236}">
                <a16:creationId xmlns:a16="http://schemas.microsoft.com/office/drawing/2014/main" id="{6144BBD2-26B7-A98B-C501-3B22456FB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3"/>
          <a:stretch/>
        </p:blipFill>
        <p:spPr>
          <a:xfrm>
            <a:off x="5780690" y="1527715"/>
            <a:ext cx="4770046" cy="3790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354BB6-768A-E06F-425C-79076D6AE54C}"/>
              </a:ext>
            </a:extLst>
          </p:cNvPr>
          <p:cNvSpPr txBox="1"/>
          <p:nvPr/>
        </p:nvSpPr>
        <p:spPr>
          <a:xfrm>
            <a:off x="568712" y="1929160"/>
            <a:ext cx="45162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12721"/>
                </a:solidFill>
              </a:rPr>
              <a:t>Rhodes College</a:t>
            </a:r>
            <a:r>
              <a:rPr lang="en-US" sz="2000" b="0" i="0" dirty="0">
                <a:solidFill>
                  <a:srgbClr val="212721"/>
                </a:solidFill>
                <a:effectLst/>
              </a:rPr>
              <a:t> is a national, </a:t>
            </a:r>
          </a:p>
          <a:p>
            <a:pPr marL="0" indent="0">
              <a:buNone/>
            </a:pPr>
            <a:r>
              <a:rPr lang="en-US" sz="2000" b="0" i="0" dirty="0">
                <a:solidFill>
                  <a:srgbClr val="212721"/>
                </a:solidFill>
                <a:effectLst/>
              </a:rPr>
              <a:t>four-year, private, coeducational, residential college committed to the liberal arts and sciences. </a:t>
            </a:r>
          </a:p>
          <a:p>
            <a:pPr marL="0" indent="0">
              <a:buNone/>
            </a:pPr>
            <a:endParaRPr lang="en-US" sz="2000" dirty="0">
              <a:solidFill>
                <a:srgbClr val="212721"/>
              </a:solidFill>
            </a:endParaRPr>
          </a:p>
          <a:p>
            <a:pPr marL="0" indent="0">
              <a:buNone/>
            </a:pPr>
            <a:r>
              <a:rPr lang="en-US" sz="2000" b="0" i="0" dirty="0">
                <a:solidFill>
                  <a:srgbClr val="212721"/>
                </a:solidFill>
                <a:effectLst/>
              </a:rPr>
              <a:t>Our beautiful campus is located in the heart of Midtown Memphis, making Rhodes one of only a few liberal arts colleges located in a major metropolitan area.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789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48E-B2FB-4AA0-FB4F-0C62D81F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52" y="288449"/>
            <a:ext cx="10233302" cy="997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+mj-lt"/>
              </a:rPr>
              <a:t>Rhodes College By the Numbers</a:t>
            </a:r>
            <a:endParaRPr lang="en-US" sz="4400" dirty="0"/>
          </a:p>
          <a:p>
            <a:pPr marL="0" indent="0">
              <a:buNone/>
            </a:pPr>
            <a:endParaRPr lang="en-US" sz="3200" b="0" i="0" dirty="0">
              <a:solidFill>
                <a:srgbClr val="212721"/>
              </a:solidFill>
              <a:effectLst/>
            </a:endParaRP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54BB6-768A-E06F-425C-79076D6AE54C}"/>
              </a:ext>
            </a:extLst>
          </p:cNvPr>
          <p:cNvSpPr txBox="1"/>
          <p:nvPr/>
        </p:nvSpPr>
        <p:spPr>
          <a:xfrm>
            <a:off x="475652" y="1093072"/>
            <a:ext cx="3990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Approximately </a:t>
            </a:r>
            <a:r>
              <a:rPr lang="en-US" sz="1600" b="1" u="sng" dirty="0"/>
              <a:t>2,070</a:t>
            </a:r>
            <a:r>
              <a:rPr lang="en-US" sz="1600" dirty="0"/>
              <a:t> students representing </a:t>
            </a:r>
            <a:r>
              <a:rPr lang="en-US" sz="1600" b="1" u="sng" dirty="0"/>
              <a:t>45</a:t>
            </a:r>
            <a:r>
              <a:rPr lang="en-US" sz="1600" dirty="0"/>
              <a:t> states (plus D.C.) and </a:t>
            </a:r>
            <a:r>
              <a:rPr lang="en-US" sz="1600" b="1" u="sng" dirty="0"/>
              <a:t>63</a:t>
            </a:r>
            <a:r>
              <a:rPr lang="en-US" sz="1600" dirty="0"/>
              <a:t>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4DFA9-3657-1752-8D48-21DA95EE276A}"/>
              </a:ext>
            </a:extLst>
          </p:cNvPr>
          <p:cNvSpPr txBox="1"/>
          <p:nvPr/>
        </p:nvSpPr>
        <p:spPr>
          <a:xfrm>
            <a:off x="475652" y="2922164"/>
            <a:ext cx="3990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215</a:t>
            </a:r>
            <a:r>
              <a:rPr lang="en-US" sz="1600" dirty="0"/>
              <a:t> faculty, </a:t>
            </a:r>
            <a:r>
              <a:rPr lang="en-US" sz="1600" b="1" u="sng" dirty="0"/>
              <a:t>94%</a:t>
            </a:r>
            <a:r>
              <a:rPr lang="en-US" sz="1600" b="1" dirty="0"/>
              <a:t> </a:t>
            </a:r>
            <a:r>
              <a:rPr lang="en-US" sz="1600" dirty="0"/>
              <a:t>hold highest degree possible in their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6D339-811B-37AD-A511-44B408D43070}"/>
              </a:ext>
            </a:extLst>
          </p:cNvPr>
          <p:cNvSpPr txBox="1"/>
          <p:nvPr/>
        </p:nvSpPr>
        <p:spPr>
          <a:xfrm>
            <a:off x="475652" y="2007618"/>
            <a:ext cx="3990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More than </a:t>
            </a:r>
            <a:r>
              <a:rPr lang="en-US" sz="1600" b="1" u="sng" dirty="0"/>
              <a:t>50</a:t>
            </a:r>
            <a:r>
              <a:rPr lang="en-US" sz="1600" dirty="0"/>
              <a:t> majors and minors, </a:t>
            </a:r>
            <a:r>
              <a:rPr lang="en-US" sz="1600" b="1" u="sng" dirty="0"/>
              <a:t>12+</a:t>
            </a:r>
            <a:r>
              <a:rPr lang="en-US" sz="1600" dirty="0"/>
              <a:t> academic fields with pre-professional advising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28898B-D5D0-85B0-340B-819BA46D5526}"/>
              </a:ext>
            </a:extLst>
          </p:cNvPr>
          <p:cNvSpPr txBox="1"/>
          <p:nvPr/>
        </p:nvSpPr>
        <p:spPr>
          <a:xfrm>
            <a:off x="475652" y="3590488"/>
            <a:ext cx="3990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75%</a:t>
            </a:r>
            <a:r>
              <a:rPr lang="en-US" sz="1600" b="1" dirty="0"/>
              <a:t> </a:t>
            </a:r>
            <a:r>
              <a:rPr lang="en-US" sz="1600" dirty="0"/>
              <a:t>of students study abroad or at off-campus sites in the U.S.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37FD2-1DD3-EA49-8630-4CD7204FA7BF}"/>
              </a:ext>
            </a:extLst>
          </p:cNvPr>
          <p:cNvSpPr txBox="1"/>
          <p:nvPr/>
        </p:nvSpPr>
        <p:spPr>
          <a:xfrm>
            <a:off x="475652" y="4258812"/>
            <a:ext cx="3990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solidFill>
                  <a:srgbClr val="212721"/>
                </a:solidFill>
                <a:effectLst/>
              </a:rPr>
              <a:t>100+ 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student clubs, organizations, intramural and club sports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95C6AC-1647-5A12-2ED5-F80837FD3454}"/>
              </a:ext>
            </a:extLst>
          </p:cNvPr>
          <p:cNvSpPr txBox="1"/>
          <p:nvPr/>
        </p:nvSpPr>
        <p:spPr>
          <a:xfrm>
            <a:off x="475652" y="4927138"/>
            <a:ext cx="3990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solidFill>
                  <a:srgbClr val="212721"/>
                </a:solidFill>
                <a:effectLst/>
              </a:rPr>
              <a:t>21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 men’s and women’s NCAA Division III intercollegiate teams</a:t>
            </a:r>
          </a:p>
        </p:txBody>
      </p:sp>
      <p:pic>
        <p:nvPicPr>
          <p:cNvPr id="18" name="Picture 17" descr="A group of people in graduation gowns and caps&#10;&#10;Description automatically generated with medium confidence">
            <a:extLst>
              <a:ext uri="{FF2B5EF4-FFF2-40B4-BE49-F238E27FC236}">
                <a16:creationId xmlns:a16="http://schemas.microsoft.com/office/drawing/2014/main" id="{20FACE82-857B-D2A1-96B5-2D73F8FD1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26" y="1468507"/>
            <a:ext cx="5900698" cy="39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4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48E-B2FB-4AA0-FB4F-0C62D81F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578" y="1588237"/>
            <a:ext cx="6472025" cy="3681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i="0" dirty="0">
                <a:solidFill>
                  <a:srgbClr val="212721"/>
                </a:solidFill>
                <a:effectLst/>
              </a:rPr>
              <a:t>1848: 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Rhodes College was founded in Clarksville, Tennessee. </a:t>
            </a:r>
          </a:p>
          <a:p>
            <a:pPr marL="0" indent="0">
              <a:buNone/>
            </a:pPr>
            <a:r>
              <a:rPr lang="en-US" sz="1600" b="1" i="0" dirty="0">
                <a:solidFill>
                  <a:srgbClr val="212721"/>
                </a:solidFill>
                <a:effectLst/>
              </a:rPr>
              <a:t>1875</a:t>
            </a:r>
            <a:r>
              <a:rPr lang="en-US" sz="1600" b="1" dirty="0">
                <a:solidFill>
                  <a:srgbClr val="212721"/>
                </a:solidFill>
              </a:rPr>
              <a:t>:</a:t>
            </a:r>
            <a:r>
              <a:rPr lang="en-US" sz="1600" b="1" i="0" dirty="0">
                <a:solidFill>
                  <a:srgbClr val="212721"/>
                </a:solidFill>
                <a:effectLst/>
              </a:rPr>
              <a:t> </a:t>
            </a:r>
            <a:r>
              <a:rPr lang="en-US" sz="1600" dirty="0">
                <a:solidFill>
                  <a:srgbClr val="212721"/>
                </a:solidFill>
              </a:rPr>
              <a:t>T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he college added an undergraduate School of Theology and became Southwestern Presbyterian University.</a:t>
            </a:r>
            <a:endParaRPr lang="en-US" sz="1600" dirty="0">
              <a:solidFill>
                <a:srgbClr val="212721"/>
              </a:solidFill>
            </a:endParaRPr>
          </a:p>
          <a:p>
            <a:pPr marL="0" indent="0">
              <a:buNone/>
            </a:pPr>
            <a:r>
              <a:rPr lang="en-US" sz="1600" b="1" i="0" dirty="0">
                <a:solidFill>
                  <a:srgbClr val="212721"/>
                </a:solidFill>
                <a:effectLst/>
              </a:rPr>
              <a:t>1925</a:t>
            </a:r>
            <a:r>
              <a:rPr lang="en-US" sz="1600" b="1" dirty="0">
                <a:solidFill>
                  <a:srgbClr val="212721"/>
                </a:solidFill>
              </a:rPr>
              <a:t>:</a:t>
            </a:r>
            <a:r>
              <a:rPr lang="en-US" sz="1600" b="1" i="0" dirty="0">
                <a:solidFill>
                  <a:srgbClr val="212721"/>
                </a:solidFill>
                <a:effectLst/>
              </a:rPr>
              <a:t> </a:t>
            </a:r>
            <a:r>
              <a:rPr lang="en-US" sz="1600" dirty="0">
                <a:solidFill>
                  <a:srgbClr val="212721"/>
                </a:solidFill>
              </a:rPr>
              <a:t>P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resident Charles Diehl moved the college campus to Memphis, Tennessee, and the college’s name was changed to Southwestern. </a:t>
            </a:r>
            <a:endParaRPr lang="en-US" sz="1600" dirty="0">
              <a:solidFill>
                <a:srgbClr val="212721"/>
              </a:solidFill>
            </a:endParaRPr>
          </a:p>
          <a:p>
            <a:pPr marL="0" indent="0">
              <a:buNone/>
            </a:pPr>
            <a:r>
              <a:rPr lang="en-US" sz="1600" b="1" i="0" dirty="0">
                <a:solidFill>
                  <a:srgbClr val="212721"/>
                </a:solidFill>
                <a:effectLst/>
              </a:rPr>
              <a:t>1945</a:t>
            </a:r>
            <a:r>
              <a:rPr lang="en-US" sz="1600" b="1" dirty="0">
                <a:solidFill>
                  <a:srgbClr val="212721"/>
                </a:solidFill>
              </a:rPr>
              <a:t>:</a:t>
            </a:r>
            <a:r>
              <a:rPr lang="en-US" sz="1600" b="1" i="0" dirty="0">
                <a:solidFill>
                  <a:srgbClr val="212721"/>
                </a:solidFill>
                <a:effectLst/>
              </a:rPr>
              <a:t> </a:t>
            </a:r>
            <a:r>
              <a:rPr lang="en-US" sz="1600" dirty="0">
                <a:solidFill>
                  <a:srgbClr val="212721"/>
                </a:solidFill>
              </a:rPr>
              <a:t>T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he college adopted the name Southwestern at Memphis.</a:t>
            </a:r>
          </a:p>
          <a:p>
            <a:pPr marL="0" indent="0">
              <a:buNone/>
            </a:pPr>
            <a:r>
              <a:rPr lang="en-US" sz="1600" b="1" i="0" dirty="0">
                <a:solidFill>
                  <a:srgbClr val="212721"/>
                </a:solidFill>
                <a:effectLst/>
              </a:rPr>
              <a:t>1984</a:t>
            </a:r>
            <a:r>
              <a:rPr lang="en-US" sz="1600" b="1" dirty="0">
                <a:solidFill>
                  <a:srgbClr val="212721"/>
                </a:solidFill>
              </a:rPr>
              <a:t>:</a:t>
            </a:r>
            <a:r>
              <a:rPr lang="en-US" sz="1600" b="1" i="0" dirty="0">
                <a:solidFill>
                  <a:srgbClr val="212721"/>
                </a:solidFill>
                <a:effectLst/>
              </a:rPr>
              <a:t> </a:t>
            </a:r>
            <a:r>
              <a:rPr lang="en-US" sz="1600" dirty="0">
                <a:solidFill>
                  <a:srgbClr val="212721"/>
                </a:solidFill>
              </a:rPr>
              <a:t>T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he college′s name was changed to Rhodes College to honor former college president, and Diehl′s successor, Peyton </a:t>
            </a:r>
            <a:r>
              <a:rPr lang="en-US" sz="1600" b="0" i="0" dirty="0" err="1">
                <a:solidFill>
                  <a:srgbClr val="212721"/>
                </a:solidFill>
                <a:effectLst/>
              </a:rPr>
              <a:t>Nalle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 Rhodes.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212721"/>
                </a:solidFill>
              </a:rPr>
              <a:t>2023: </a:t>
            </a:r>
            <a:r>
              <a:rPr lang="en-US" sz="1600" dirty="0">
                <a:solidFill>
                  <a:srgbClr val="212721"/>
                </a:solidFill>
              </a:rPr>
              <a:t>Rhodes College celebrates 175 years since its founding.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212721"/>
                </a:solidFill>
              </a:rPr>
              <a:t>2025: </a:t>
            </a:r>
            <a:r>
              <a:rPr lang="en-US" sz="1600" dirty="0">
                <a:solidFill>
                  <a:srgbClr val="212721"/>
                </a:solidFill>
              </a:rPr>
              <a:t>Rhodes College will celebrate 100 years in Memphis. </a:t>
            </a:r>
            <a:r>
              <a:rPr lang="en-US" sz="1600" b="0" i="0" dirty="0">
                <a:solidFill>
                  <a:srgbClr val="212721"/>
                </a:solidFill>
                <a:effectLst/>
              </a:rPr>
              <a:t> </a:t>
            </a:r>
            <a:endParaRPr lang="en-US" sz="1600" dirty="0">
              <a:solidFill>
                <a:srgbClr val="2127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A6068-24D0-226B-0DAB-8AABD3876944}"/>
              </a:ext>
            </a:extLst>
          </p:cNvPr>
          <p:cNvSpPr txBox="1"/>
          <p:nvPr/>
        </p:nvSpPr>
        <p:spPr>
          <a:xfrm>
            <a:off x="357188" y="480353"/>
            <a:ext cx="94906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b="1" dirty="0">
                <a:latin typeface="+mj-lt"/>
              </a:rPr>
              <a:t>A Place with Deep History</a:t>
            </a:r>
            <a:endParaRPr lang="en-US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AB3645-4563-D9BD-3D70-95ABA9361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1615192"/>
            <a:ext cx="4974574" cy="29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B67EA-78EF-1852-4FD6-D311A5396F7E}"/>
              </a:ext>
            </a:extLst>
          </p:cNvPr>
          <p:cNvSpPr txBox="1"/>
          <p:nvPr/>
        </p:nvSpPr>
        <p:spPr>
          <a:xfrm>
            <a:off x="357187" y="4608153"/>
            <a:ext cx="44048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b="0" i="1" dirty="0">
                <a:solidFill>
                  <a:srgbClr val="333333"/>
                </a:solidFill>
                <a:effectLst/>
              </a:rPr>
              <a:t>Master Plan of the Southwestern at Memphis Campus, 1944</a:t>
            </a:r>
            <a:endParaRPr lang="en-US" sz="1200" b="0" i="1" dirty="0">
              <a:solidFill>
                <a:srgbClr val="2127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009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DDC6-1B50-FFB6-38B9-7DEBF380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74086" cy="738664"/>
          </a:xfrm>
        </p:spPr>
        <p:txBody>
          <a:bodyPr/>
          <a:lstStyle/>
          <a:p>
            <a:r>
              <a:rPr lang="en-US" sz="4400" b="1" dirty="0">
                <a:latin typeface="+mj-lt"/>
              </a:rPr>
              <a:t>A Place of Unparalleled Beauty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C9F1-E8FB-F25D-90D9-F953209DB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0" y="1665998"/>
            <a:ext cx="4942114" cy="361357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b="0" i="0" dirty="0">
                <a:solidFill>
                  <a:srgbClr val="212721"/>
                </a:solidFill>
                <a:effectLst/>
              </a:rPr>
              <a:t>Rhodes College’s campus sits on a 123-acre wooded site in the heart of historic Midtown Memphis. </a:t>
            </a:r>
          </a:p>
          <a:p>
            <a:pPr marL="0" indent="0" algn="l">
              <a:buNone/>
            </a:pPr>
            <a:endParaRPr lang="en-US" sz="2200" dirty="0">
              <a:solidFill>
                <a:srgbClr val="212721"/>
              </a:solidFill>
            </a:endParaRPr>
          </a:p>
          <a:p>
            <a:pPr marL="0" indent="0" algn="l">
              <a:buNone/>
            </a:pPr>
            <a:r>
              <a:rPr lang="en-US" sz="2200" b="0" i="0" dirty="0">
                <a:solidFill>
                  <a:srgbClr val="212721"/>
                </a:solidFill>
                <a:effectLst/>
              </a:rPr>
              <a:t>This beautiful, supportive environment is intentionally designed to encourage intimate conversation, the exchange of ideas, and life-changing connections</a:t>
            </a:r>
            <a:r>
              <a:rPr lang="en-US" sz="2200" dirty="0">
                <a:solidFill>
                  <a:srgbClr val="212721"/>
                </a:solidFill>
              </a:rPr>
              <a:t>.</a:t>
            </a:r>
            <a:endParaRPr lang="en-US" sz="2200" b="0" i="0" dirty="0">
              <a:solidFill>
                <a:srgbClr val="212721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outdoor, cloud, autumn, tree&#10;&#10;Description automatically generated">
            <a:extLst>
              <a:ext uri="{FF2B5EF4-FFF2-40B4-BE49-F238E27FC236}">
                <a16:creationId xmlns:a16="http://schemas.microsoft.com/office/drawing/2014/main" id="{9674816D-6588-9A16-713C-2E151ACD3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43" y="1306770"/>
            <a:ext cx="5431443" cy="3613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A1D091-293E-A5F3-FFDE-05DCC5021B60}"/>
              </a:ext>
            </a:extLst>
          </p:cNvPr>
          <p:cNvSpPr txBox="1"/>
          <p:nvPr/>
        </p:nvSpPr>
        <p:spPr>
          <a:xfrm>
            <a:off x="5780843" y="4920343"/>
            <a:ext cx="60301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Rhodes’ campus has been named one of the prettiest in the nation by </a:t>
            </a:r>
            <a:r>
              <a:rPr lang="en-US" sz="1400" i="1" dirty="0"/>
              <a:t>Architectural Digest</a:t>
            </a:r>
            <a:r>
              <a:rPr lang="en-US" sz="1400" dirty="0"/>
              <a:t> and has been consistently ranked among the Most Beautiful Campuses in the Nation by The Princeton Review.</a:t>
            </a:r>
          </a:p>
        </p:txBody>
      </p:sp>
    </p:spTree>
    <p:extLst>
      <p:ext uri="{BB962C8B-B14F-4D97-AF65-F5344CB8AC3E}">
        <p14:creationId xmlns:p14="http://schemas.microsoft.com/office/powerpoint/2010/main" val="107669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17B0-D7BB-9856-3CB5-6B74326C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10439400" cy="1157288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+mj-lt"/>
              </a:rPr>
              <a:t>A Place to Find Community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40270-55B3-AEBC-D4D5-394876BC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695"/>
            <a:ext cx="4452257" cy="4706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Our campus community is diverse and welcoming.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have more than 100 student organizations to help students find their place at Rhodes.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Many academic and community-based programs embed students in Memphis, further encouraging them to make our hometown their home.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group of people standing in front of a large white sign&#10;&#10;Description automatically generated with medium confidence">
            <a:extLst>
              <a:ext uri="{FF2B5EF4-FFF2-40B4-BE49-F238E27FC236}">
                <a16:creationId xmlns:a16="http://schemas.microsoft.com/office/drawing/2014/main" id="{819880FE-56FA-BA6B-CB5F-6550D411D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43" y="1470695"/>
            <a:ext cx="6468753" cy="363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8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48E-B2FB-4AA0-FB4F-0C62D81F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457200"/>
            <a:ext cx="9545755" cy="667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+mj-lt"/>
              </a:rPr>
              <a:t>A Place to Make a Difference</a:t>
            </a:r>
            <a:endParaRPr lang="en-US" sz="44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2000" dirty="0">
              <a:solidFill>
                <a:srgbClr val="212721"/>
              </a:solidFill>
              <a:latin typeface="proxima-nova"/>
            </a:endParaRPr>
          </a:p>
          <a:p>
            <a:pPr marL="0" indent="0">
              <a:buNone/>
            </a:pPr>
            <a:endParaRPr lang="en-US" sz="3200" dirty="0">
              <a:solidFill>
                <a:srgbClr val="212721"/>
              </a:solidFill>
              <a:latin typeface="proxima-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5E5180-4DC0-5806-184D-A390384A4957}"/>
              </a:ext>
            </a:extLst>
          </p:cNvPr>
          <p:cNvSpPr txBox="1"/>
          <p:nvPr/>
        </p:nvSpPr>
        <p:spPr>
          <a:xfrm>
            <a:off x="587829" y="1351508"/>
            <a:ext cx="585651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212721"/>
                </a:solidFill>
                <a:effectLst/>
              </a:rPr>
              <a:t>More than 80% of Rhodes students actively participate in community service.</a:t>
            </a:r>
            <a:endParaRPr lang="en-US" sz="2200" dirty="0">
              <a:solidFill>
                <a:srgbClr val="21272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21272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212721"/>
                </a:solidFill>
              </a:rPr>
              <a:t>Memphis is a hub for community change. Rhodes enjoys relationships with more than 100 community partners, giving students </a:t>
            </a:r>
            <a:r>
              <a:rPr lang="en-US" sz="2200" b="0" i="0" dirty="0">
                <a:solidFill>
                  <a:srgbClr val="212721"/>
                </a:solidFill>
                <a:effectLst/>
              </a:rPr>
              <a:t>the option to serve </a:t>
            </a:r>
            <a:r>
              <a:rPr lang="en-US" sz="2200" dirty="0">
                <a:solidFill>
                  <a:srgbClr val="212721"/>
                </a:solidFill>
              </a:rPr>
              <a:t>in</a:t>
            </a:r>
            <a:r>
              <a:rPr lang="en-US" sz="2200" b="0" i="0" dirty="0">
                <a:solidFill>
                  <a:srgbClr val="212721"/>
                </a:solidFill>
                <a:effectLst/>
              </a:rPr>
              <a:t> their areas </a:t>
            </a:r>
            <a:r>
              <a:rPr lang="en-US" sz="2200" b="0" i="0">
                <a:solidFill>
                  <a:srgbClr val="212721"/>
                </a:solidFill>
                <a:effectLst/>
              </a:rPr>
              <a:t>of interest </a:t>
            </a:r>
            <a:r>
              <a:rPr lang="en-US" sz="2200" b="0" i="0" dirty="0">
                <a:solidFill>
                  <a:srgbClr val="212721"/>
                </a:solidFill>
                <a:effectLst/>
              </a:rPr>
              <a:t>and passions or to engage with organizations that align closely with their academic majors. </a:t>
            </a:r>
          </a:p>
          <a:p>
            <a:pPr marL="0" indent="0">
              <a:buNone/>
            </a:pPr>
            <a:endParaRPr lang="en-US" sz="2200" dirty="0">
              <a:solidFill>
                <a:srgbClr val="212721"/>
              </a:solidFill>
            </a:endParaRPr>
          </a:p>
          <a:p>
            <a:pPr marL="0" indent="0">
              <a:buNone/>
            </a:pPr>
            <a:r>
              <a:rPr lang="en-US" sz="2200" b="0" i="0" dirty="0">
                <a:solidFill>
                  <a:srgbClr val="212721"/>
                </a:solidFill>
                <a:effectLst/>
              </a:rPr>
              <a:t>Students also serve internationally through fellowships and study abroad programs. </a:t>
            </a:r>
            <a:endParaRPr lang="en-US" sz="2200" dirty="0">
              <a:solidFill>
                <a:srgbClr val="212721"/>
              </a:solidFill>
            </a:endParaRPr>
          </a:p>
        </p:txBody>
      </p:sp>
      <p:pic>
        <p:nvPicPr>
          <p:cNvPr id="6" name="Picture 5" descr="A picture containing clothing, human face, smile, person&#10;&#10;Description automatically generated">
            <a:extLst>
              <a:ext uri="{FF2B5EF4-FFF2-40B4-BE49-F238E27FC236}">
                <a16:creationId xmlns:a16="http://schemas.microsoft.com/office/drawing/2014/main" id="{B756F31F-FB77-224B-C0AC-8F33C1247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1534887"/>
            <a:ext cx="5377724" cy="35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7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BC48E-B2FB-4AA0-FB4F-0C62D81F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6" y="525090"/>
            <a:ext cx="10921889" cy="154319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b="1" dirty="0">
                <a:latin typeface="+mj-lt"/>
              </a:rPr>
              <a:t>A Place for Discovery</a:t>
            </a:r>
            <a:endParaRPr lang="en-US" sz="44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9A1A9-A205-074E-8011-CEF88D2F0DC3}"/>
              </a:ext>
            </a:extLst>
          </p:cNvPr>
          <p:cNvSpPr txBox="1"/>
          <p:nvPr/>
        </p:nvSpPr>
        <p:spPr>
          <a:xfrm>
            <a:off x="7086600" y="1590978"/>
            <a:ext cx="43719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Through our world-class academics, an engaged, supportive community, and numerous opportunities to explore Memphis and the world, Rhodes empowers students to create their own pathways to self-discovery.</a:t>
            </a:r>
          </a:p>
        </p:txBody>
      </p:sp>
      <p:pic>
        <p:nvPicPr>
          <p:cNvPr id="6" name="Picture 5" descr="A picture containing clothing, person, tree, outdoor&#10;&#10;Description automatically generated">
            <a:extLst>
              <a:ext uri="{FF2B5EF4-FFF2-40B4-BE49-F238E27FC236}">
                <a16:creationId xmlns:a16="http://schemas.microsoft.com/office/drawing/2014/main" id="{7172F8D2-D41E-EDDA-1037-E058A3A4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7" y="1590978"/>
            <a:ext cx="5466139" cy="36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ky, tree, screenshot&#10;&#10;Description automatically generated">
            <a:extLst>
              <a:ext uri="{FF2B5EF4-FFF2-40B4-BE49-F238E27FC236}">
                <a16:creationId xmlns:a16="http://schemas.microsoft.com/office/drawing/2014/main" id="{1CBBC212-4478-1104-F247-42E0FB62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14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CBD80-BAC1-69DB-0467-5EF92B093956}"/>
              </a:ext>
            </a:extLst>
          </p:cNvPr>
          <p:cNvSpPr txBox="1"/>
          <p:nvPr/>
        </p:nvSpPr>
        <p:spPr>
          <a:xfrm>
            <a:off x="401444" y="6114421"/>
            <a:ext cx="3125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i="1" dirty="0">
                <a:solidFill>
                  <a:schemeClr val="bg1"/>
                </a:solidFill>
              </a:rPr>
              <a:t>A Place Like No Other</a:t>
            </a:r>
          </a:p>
        </p:txBody>
      </p:sp>
    </p:spTree>
    <p:extLst>
      <p:ext uri="{BB962C8B-B14F-4D97-AF65-F5344CB8AC3E}">
        <p14:creationId xmlns:p14="http://schemas.microsoft.com/office/powerpoint/2010/main" val="3810614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512</Words>
  <Application>Microsoft Macintosh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proxima-nova</vt:lpstr>
      <vt:lpstr>Office Theme</vt:lpstr>
      <vt:lpstr>PowerPoint Presentation</vt:lpstr>
      <vt:lpstr>PowerPoint Presentation</vt:lpstr>
      <vt:lpstr>PowerPoint Presentation</vt:lpstr>
      <vt:lpstr>PowerPoint Presentation</vt:lpstr>
      <vt:lpstr>A Place of Unparalleled Beauty</vt:lpstr>
      <vt:lpstr>A Place to Find Community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Kenny_Charlie</dc:creator>
  <cp:lastModifiedBy>Wiggins_Troy</cp:lastModifiedBy>
  <cp:revision>22</cp:revision>
  <dcterms:created xsi:type="dcterms:W3CDTF">2018-01-22T17:21:31Z</dcterms:created>
  <dcterms:modified xsi:type="dcterms:W3CDTF">2023-06-21T19:37:24Z</dcterms:modified>
</cp:coreProperties>
</file>